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0" r:id="rId3"/>
    <p:sldId id="272" r:id="rId4"/>
    <p:sldId id="273" r:id="rId5"/>
    <p:sldId id="278" r:id="rId6"/>
    <p:sldId id="275" r:id="rId7"/>
    <p:sldId id="276" r:id="rId8"/>
    <p:sldId id="277" r:id="rId9"/>
    <p:sldId id="259" r:id="rId10"/>
    <p:sldId id="260" r:id="rId11"/>
    <p:sldId id="261" r:id="rId12"/>
    <p:sldId id="279" r:id="rId13"/>
    <p:sldId id="262" r:id="rId14"/>
    <p:sldId id="287" r:id="rId15"/>
    <p:sldId id="263" r:id="rId16"/>
    <p:sldId id="264" r:id="rId17"/>
    <p:sldId id="265" r:id="rId18"/>
    <p:sldId id="266" r:id="rId19"/>
    <p:sldId id="267" r:id="rId20"/>
    <p:sldId id="268" r:id="rId21"/>
    <p:sldId id="281" r:id="rId22"/>
    <p:sldId id="280" r:id="rId23"/>
    <p:sldId id="283" r:id="rId24"/>
    <p:sldId id="282" r:id="rId25"/>
    <p:sldId id="288" r:id="rId26"/>
    <p:sldId id="289" r:id="rId27"/>
    <p:sldId id="284" r:id="rId28"/>
    <p:sldId id="285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 vertBarState="maximized">
    <p:restoredLeft sz="34559" autoAdjust="0"/>
    <p:restoredTop sz="86380" autoAdjust="0"/>
  </p:normalViewPr>
  <p:slideViewPr>
    <p:cSldViewPr>
      <p:cViewPr varScale="1">
        <p:scale>
          <a:sx n="63" d="100"/>
          <a:sy n="63" d="100"/>
        </p:scale>
        <p:origin x="-13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8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65CB-B1FD-4AE3-BAFF-626B9745C595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565CB-B1FD-4AE3-BAFF-626B9745C595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DE28B-4F65-4B6E-B83C-162985CF6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0"/>
            <a:ext cx="10056266" cy="7119916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1285852" y="714356"/>
            <a:ext cx="6929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2910" y="1714488"/>
            <a:ext cx="850109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Родительское собрание в первой младшей группе </a:t>
            </a:r>
          </a:p>
          <a:p>
            <a:pPr algn="ctr"/>
            <a:r>
              <a:rPr lang="ru-RU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«Итоги первого полугодия»</a:t>
            </a:r>
          </a:p>
          <a:p>
            <a:pPr algn="ctr"/>
            <a:endParaRPr lang="ru-RU" sz="4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Воспитатель: Панова Надежда Алексеевна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7015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2667" y="0"/>
            <a:ext cx="10056267" cy="7119916"/>
          </a:xfrm>
          <a:prstGeom prst="rect">
            <a:avLst/>
          </a:prstGeom>
          <a:noFill/>
        </p:spPr>
      </p:pic>
      <p:pic>
        <p:nvPicPr>
          <p:cNvPr id="1029" name="Picture 5" descr="C:\Users\ASUS\Desktop\5086137f-a017-4086-b732-51676a4fa76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714356"/>
            <a:ext cx="6424623" cy="4818468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1285852" y="6000768"/>
            <a:ext cx="678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Первая младшая группа №2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«Капельки»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125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3813"/>
            <a:ext cx="9753600" cy="6905626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Образовательная программа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1357298"/>
            <a:ext cx="73581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Комплексная образовательная программа для детей раннего возраста «Первые шаги» 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0100" y="3786190"/>
            <a:ext cx="70009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программы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«Первые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шаги»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развитие целостной личности ребенка - активность, самостоятельность, эмоциональной отзывчивости к окружающему миру, творческий потенциал.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157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6905626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214282" y="0"/>
            <a:ext cx="8301038" cy="5929330"/>
          </a:xfrm>
        </p:spPr>
        <p:txBody>
          <a:bodyPr>
            <a:noAutofit/>
          </a:bodyPr>
          <a:lstStyle/>
          <a:p>
            <a:pPr algn="just"/>
            <a:r>
              <a:rPr lang="ru-RU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i="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Познавательное развитие</a:t>
            </a:r>
            <a:br>
              <a:rPr lang="ru-RU" sz="4000" b="1" i="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i="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Знакомились с основными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цвети (4 основные цвета: красный, зеленый, желтый, синий); </a:t>
            </a:r>
            <a:b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размеры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предметов: большой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маленький, длинный – короткий; </a:t>
            </a:r>
            <a:b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форма предметов: как мячик,  кубик; </a:t>
            </a:r>
            <a:b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выделяли и выбирали предмет с заданными свойствами («принести большой красный кубик»); </a:t>
            </a:r>
            <a:b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-знакомились с понятием: много –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мало, больше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меньше «Утки большие, а утята маленькие» «Мишек мало, а зайчиков много».</a:t>
            </a:r>
            <a:b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Узнаем и называем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овощи и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фрукты.  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Называем домашних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животных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их детенышей.            </a:t>
            </a: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437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47626"/>
            <a:ext cx="9753600" cy="6905626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Познавательное развитие</a:t>
            </a:r>
            <a:endParaRPr lang="ru-RU" sz="4000" dirty="0"/>
          </a:p>
        </p:txBody>
      </p:sp>
      <p:pic>
        <p:nvPicPr>
          <p:cNvPr id="3074" name="Picture 2" descr="C:\Users\ASUS\Desktop\ce90d9c3-ee55-46c0-b7ce-77bbda6bec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00174"/>
            <a:ext cx="4643449" cy="3482587"/>
          </a:xfrm>
          <a:prstGeom prst="rect">
            <a:avLst/>
          </a:prstGeom>
          <a:noFill/>
        </p:spPr>
      </p:pic>
      <p:pic>
        <p:nvPicPr>
          <p:cNvPr id="3075" name="Picture 3" descr="C:\Users\ASUS\Desktop\e7859c2e-482e-4986-94b4-0d62ca6024e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62523" y="3000372"/>
            <a:ext cx="4381477" cy="3286108"/>
          </a:xfrm>
          <a:prstGeom prst="rect">
            <a:avLst/>
          </a:prstGeom>
          <a:noFill/>
        </p:spPr>
      </p:pic>
    </p:spTree>
  </p:cSld>
  <p:clrMapOvr>
    <a:masterClrMapping/>
  </p:clrMapOvr>
  <p:transition advTm="5515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3813"/>
            <a:ext cx="9753600" cy="690562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00034" y="500042"/>
            <a:ext cx="8429684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Речевое </a:t>
            </a:r>
            <a:r>
              <a:rPr lang="ru-RU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развитие</a:t>
            </a:r>
          </a:p>
          <a:p>
            <a:pPr algn="ctr"/>
            <a:endParaRPr lang="ru-RU" sz="40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Знают пальчиковые игры и с удовольствием играют в них;</a:t>
            </a:r>
          </a:p>
          <a:p>
            <a:pPr algn="just"/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-Поют песни, слушают сказки, </a:t>
            </a:r>
            <a:r>
              <a:rPr lang="ru-RU" sz="2400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потешки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Некоторые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особенности предметов: крупные части, размеры, цвет (4 цвета), некоторые другие особенности (теплый, чистый) и т.д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Названия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собственных действий (убрал игрушки, надел колготки, рисую, читаю и т.д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.).</a:t>
            </a:r>
          </a:p>
          <a:p>
            <a:pPr algn="just"/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Имена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людей из близкого окружения (родственников, воспитателей, няни).</a:t>
            </a:r>
          </a:p>
        </p:txBody>
      </p:sp>
    </p:spTree>
  </p:cSld>
  <p:clrMapOvr>
    <a:masterClrMapping/>
  </p:clrMapOvr>
  <p:transition advTm="5875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3813"/>
            <a:ext cx="9753600" cy="690562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71538" y="0"/>
            <a:ext cx="69294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Художественно-эстетическое развитие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8662" y="1928802"/>
            <a:ext cx="735811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Учимся правильно держать карандаш, кисть. Рисуем линии, кружки, различаем цвета ( красный, желтый,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зеленый,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синий)</a:t>
            </a: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Дается пока сложно, но дети стараются и с каждым разом получается лучше. Многим требуется помощь взрослого, но есть и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такие, кто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справляется самостоятельно.  </a:t>
            </a:r>
          </a:p>
          <a:p>
            <a:pPr algn="just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Дети учатся работать с пластилином,  отламывают маленькие кусочки от большого, скатывают шарик, 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сплющивают,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раскатывают круговыми движениями, и движениями вперед назад.</a:t>
            </a:r>
          </a:p>
          <a:p>
            <a:pPr algn="just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Выполняют аппликацию.  Готовые дели приклеивают на лист, пользуются кисточкой, наносят клей на детали и приклеивая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их.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Такая деятельность очень нравится детям, они с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удовольствием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рисуют, лепят и клеят, развивая творчество, фантазию и моторику.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782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3813"/>
            <a:ext cx="9753600" cy="6905626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Художественно-эстетическое развитие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1026" name="Picture 2" descr="C:\Users\ASUS\Desktop\d420e40f-7bec-47cd-9ec4-53cf5aac8a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7" y="1517842"/>
            <a:ext cx="3952101" cy="3125603"/>
          </a:xfrm>
          <a:prstGeom prst="rect">
            <a:avLst/>
          </a:prstGeom>
          <a:noFill/>
        </p:spPr>
      </p:pic>
      <p:pic>
        <p:nvPicPr>
          <p:cNvPr id="1028" name="Picture 4" descr="C:\Users\ASUS\Desktop\e6b77716-efb0-4ef8-a1ca-267ad3b7f72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51480" y="1643050"/>
            <a:ext cx="4206799" cy="3071834"/>
          </a:xfrm>
          <a:prstGeom prst="rect">
            <a:avLst/>
          </a:prstGeom>
          <a:noFill/>
        </p:spPr>
      </p:pic>
    </p:spTree>
  </p:cSld>
  <p:clrMapOvr>
    <a:masterClrMapping/>
  </p:clrMapOvr>
  <p:transition advTm="5296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7626"/>
            <a:ext cx="9753600" cy="6905626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785786" y="0"/>
            <a:ext cx="7729534" cy="1357298"/>
          </a:xfrm>
        </p:spPr>
        <p:txBody>
          <a:bodyPr>
            <a:noAutofit/>
          </a:bodyPr>
          <a:lstStyle/>
          <a:p>
            <a:r>
              <a:rPr lang="ru-RU" sz="4000" b="1" i="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i="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14546" y="642918"/>
            <a:ext cx="53578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Физическое развитие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1472" y="1500174"/>
            <a:ext cx="821537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течение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дня играем в подвижные и малоподвижные игры, пальчиковую гимнастику,  физкультминутки.</a:t>
            </a:r>
          </a:p>
          <a:p>
            <a:pPr algn="just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Ленивая гимнастика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(после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пробуждения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), ходят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массажной дорожке.</a:t>
            </a:r>
          </a:p>
          <a:p>
            <a:pPr algn="just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Проводим занятия по физическому развитию, используем мячи . Учимся выполнять простые упражнения.</a:t>
            </a:r>
          </a:p>
          <a:p>
            <a:pPr algn="just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так же формировали простейшие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культурно-гигиенические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навыки: дети самостоятельно умываются, моют руки, вытирают, знают каждый свое полотенце и горшок. Умеют самостоятельно пользоваться горшком практически все, некоторые с помощью взрослого. Во время еды пользуются ложкой, кушают самостоятельно. Приучаю кушать аккуратно, говорить «спасибо», пользоваться салфеткой.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4657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3813"/>
            <a:ext cx="9753600" cy="6905626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Физическое развитие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2050" name="Picture 2" descr="C:\Users\ASUS\Desktop\4061aa60-b284-4055-9225-a84ededf8fb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57298"/>
            <a:ext cx="4881489" cy="3661117"/>
          </a:xfrm>
          <a:prstGeom prst="rect">
            <a:avLst/>
          </a:prstGeom>
          <a:noFill/>
        </p:spPr>
      </p:pic>
      <p:pic>
        <p:nvPicPr>
          <p:cNvPr id="2051" name="Picture 3" descr="C:\Users\ASUS\Desktop\313377cd-6cac-4733-9c91-422ab015179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1285860"/>
            <a:ext cx="3757801" cy="4286280"/>
          </a:xfrm>
          <a:prstGeom prst="rect">
            <a:avLst/>
          </a:prstGeom>
          <a:noFill/>
        </p:spPr>
      </p:pic>
    </p:spTree>
  </p:cSld>
  <p:clrMapOvr>
    <a:masterClrMapping/>
  </p:clrMapOvr>
  <p:transition advTm="7922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47626"/>
            <a:ext cx="9753600" cy="6905626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Социально-коммуникативное развитие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8662" y="1643050"/>
            <a:ext cx="76438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Дети с удовольствием играют в дидактические, развивающие игры. Очень любят играть в сортеры, пазлы. В игре с напольным строительным материалом дети знакомятся с деталями (кубик, кирпичик), строят сооружения. Начинают играть в ролевые игры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(доктор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парикмахерская). Любят игры на свежем воздухе.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6312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47626"/>
            <a:ext cx="9753600" cy="6905626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Социально-коммуникативное развитие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ASUS\Desktop\03ce15a1-4ea2-411a-b94f-1d73b2ce62d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50760" y="1214422"/>
            <a:ext cx="2893239" cy="3857652"/>
          </a:xfrm>
          <a:prstGeom prst="rect">
            <a:avLst/>
          </a:prstGeom>
          <a:noFill/>
        </p:spPr>
      </p:pic>
      <p:pic>
        <p:nvPicPr>
          <p:cNvPr id="4099" name="Picture 3" descr="C:\Users\ASUS\Desktop\b960ef68-8fa4-4ade-b397-9cee5954b0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571868" y="3500438"/>
            <a:ext cx="2357454" cy="3143272"/>
          </a:xfrm>
          <a:prstGeom prst="rect">
            <a:avLst/>
          </a:prstGeom>
          <a:noFill/>
        </p:spPr>
      </p:pic>
      <p:pic>
        <p:nvPicPr>
          <p:cNvPr id="4100" name="Picture 4" descr="C:\Users\ASUS\Desktop\d15a958e-0861-421c-8cb8-8c9781d85b5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214422"/>
            <a:ext cx="3357546" cy="4476728"/>
          </a:xfrm>
          <a:prstGeom prst="rect">
            <a:avLst/>
          </a:prstGeom>
          <a:noFill/>
        </p:spPr>
      </p:pic>
    </p:spTree>
  </p:cSld>
  <p:clrMapOvr>
    <a:masterClrMapping/>
  </p:clrMapOvr>
  <p:transition advTm="3156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7626"/>
            <a:ext cx="9753600" cy="690562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00002" y="714356"/>
            <a:ext cx="8643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того чтобы дети развивались во всех областях, у нас проходят занятия, где мы играем, поем, узнаем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что-то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новое. В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течение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недели у нас проходит 10 занятий по  10 минут.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2285992"/>
            <a:ext cx="6572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Расписание занятий: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2857496"/>
            <a:ext cx="235745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Понедельник: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9.00-9.10-познавательное развитие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9.30-9.40 физическая культура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71802" y="3000372"/>
            <a:ext cx="24288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Вторник: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9.00-9.10 музыка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9.20-9.9.30 чтение художественной литературы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57852" y="3071810"/>
            <a:ext cx="29289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Среда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9.00-9.10-развитие речи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9.20-9.30-лепка (аппликация)</a:t>
            </a:r>
          </a:p>
          <a:p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85852" y="4857760"/>
            <a:ext cx="221457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Четверг: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9.00-9.10музыка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9.20-9.30- рисование</a:t>
            </a:r>
          </a:p>
          <a:p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00562" y="4786322"/>
            <a:ext cx="314327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Пятница: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9.00-9.10 математика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9.30-9.40 –физическая культура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188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3813"/>
            <a:ext cx="9753600" cy="690562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28728" y="428604"/>
            <a:ext cx="55007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Режим дня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1357298"/>
            <a:ext cx="878684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Прием детей, осмотр, беседы с родителями, игры, утренняя 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гимнастика                                                                                               7.30 – 8.00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Подготовка к завтраку, завтрак                                                               8.00-8.20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Совместная деятельность с взрослыми и детьми, самостоятельная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деятельность детей,  игры, подготовка к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занятиям                                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8.20 – 9.00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Образовательная деятельность                                                               9.00 – 9.40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Подготовка к прогулке, прогулка                                                           10.00- 11.20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Возвращение с прогулки                                                                         11.20-11.40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Подготовка к обеду, обед                                                                         11.40-12.10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Подготовка ко сну, сон                                                                             12.10 -15.00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Постепенный подъем, воздушные процедуры                                      15.00 -15,20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Подготовка к полднику, полдник                                                            15.20 – 15.40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Чтение художественной литературы, самостоятельная игра,              15.40 – 16.40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Подготовка прогулке, прогулка, работа с родителями, уход детей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домой.                                                                                                          16.40- 18.00                      </a:t>
            </a:r>
          </a:p>
        </p:txBody>
      </p:sp>
    </p:spTree>
  </p:cSld>
  <p:clrMapOvr>
    <a:masterClrMapping/>
  </p:clrMapOvr>
  <p:transition advTm="5047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-47626"/>
            <a:ext cx="9753600" cy="6905626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Дополнительное образование и услуги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2143116"/>
            <a:ext cx="507209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Помимо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основной общеобразовательной программы, наши дети могут посещать занятия дополнительного образования  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«Умные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пальчики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где дети занимаются развитием мелкой моторики  через игры и творчество. В нашей группе  из 20 детей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 них10 детей обучаются по программе дополнительно образования «Умные пальчики».</a:t>
            </a:r>
          </a:p>
          <a:p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ASUS\Desktop\1fa38c0e-3782-4ba3-b936-9fb2423df02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1643050"/>
            <a:ext cx="3429024" cy="2428892"/>
          </a:xfrm>
          <a:prstGeom prst="rect">
            <a:avLst/>
          </a:prstGeom>
          <a:noFill/>
        </p:spPr>
      </p:pic>
      <p:pic>
        <p:nvPicPr>
          <p:cNvPr id="5123" name="Picture 3" descr="C:\Users\ASUS\Desktop\34e99009-c795-4cd5-aac3-43c634b0aad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4286256"/>
            <a:ext cx="3143240" cy="2357430"/>
          </a:xfrm>
          <a:prstGeom prst="rect">
            <a:avLst/>
          </a:prstGeom>
          <a:noFill/>
        </p:spPr>
      </p:pic>
    </p:spTree>
  </p:cSld>
  <p:clrMapOvr>
    <a:masterClrMapping/>
  </p:clrMapOvr>
  <p:transition advTm="4468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3813"/>
            <a:ext cx="9753600" cy="690562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428604"/>
            <a:ext cx="89297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Оздоровительная программа</a:t>
            </a:r>
          </a:p>
          <a:p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</a:rPr>
              <a:t>Помимо дополнительной образовательной программы, в нашем детском саду  есть оздоровительная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</a:rPr>
              <a:t>программа:  </a:t>
            </a:r>
            <a:endParaRPr lang="ru-RU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</a:rPr>
              <a:t>- Оздоровительно –дыхательная гимнастика (солевая комната). Профилактика вирусных и простудных заболеваний, укрепление иммунитета.</a:t>
            </a:r>
          </a:p>
          <a:p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</a:rPr>
              <a:t>- Кислородные коктейли. Обогащение и насыщение организма кислорода, что способствует лучшей работе иммунитета, обогащение крови кислородом.</a:t>
            </a:r>
          </a:p>
          <a:p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</a:rPr>
              <a:t> Большинство детей нашей группы посещает и соляную комнату и пьет кислородные коктейли. </a:t>
            </a:r>
          </a:p>
          <a:p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</a:rPr>
              <a:t>Одна из составляющих хорошего посещаемости детей – это оздоровительные процедуры проводимые в детском саду.</a:t>
            </a:r>
            <a:endParaRPr lang="ru-RU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ASUS\Desktop\ed397b1f-bc2b-47ed-994b-f5aebb79e85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3857632"/>
            <a:ext cx="1857355" cy="2786086"/>
          </a:xfrm>
          <a:prstGeom prst="rect">
            <a:avLst/>
          </a:prstGeom>
          <a:noFill/>
        </p:spPr>
      </p:pic>
      <p:pic>
        <p:nvPicPr>
          <p:cNvPr id="1028" name="Picture 4" descr="C:\Users\ASUS\Desktop\98c95485-5cab-4270-b291-b8b19861276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3832946"/>
            <a:ext cx="1982305" cy="2882202"/>
          </a:xfrm>
          <a:prstGeom prst="rect">
            <a:avLst/>
          </a:prstGeom>
          <a:noFill/>
        </p:spPr>
      </p:pic>
    </p:spTree>
  </p:cSld>
  <p:clrMapOvr>
    <a:masterClrMapping/>
  </p:clrMapOvr>
  <p:transition advTm="4454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0"/>
            <a:ext cx="9753600" cy="690562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14282" y="285728"/>
            <a:ext cx="8072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Праздники, конкурсы, выставки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1285860"/>
            <a:ext cx="78581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Кроме образовательного процесса, у нас в группе проходят утренники, праздники, конкурсы, выставки. Дети с удовольствием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участвуют.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Вы, родители, помогаете детям в их творчестве. Сколько радости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приносят, детям,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праздники. Дети с удовольствием к ним готовятся и участвуют.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3218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3813"/>
            <a:ext cx="9753600" cy="690562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214414" y="428604"/>
            <a:ext cx="59293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Праздник осени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ASUS\Desktop\be26ed95-f81e-468d-9b46-7e51b281ee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428736"/>
            <a:ext cx="4365613" cy="2455657"/>
          </a:xfrm>
          <a:prstGeom prst="rect">
            <a:avLst/>
          </a:prstGeom>
          <a:noFill/>
        </p:spPr>
      </p:pic>
      <p:pic>
        <p:nvPicPr>
          <p:cNvPr id="6147" name="Picture 3" descr="C:\Users\ASUS\Desktop\71a13fa3-1700-4a1c-8ae9-d9ba006e68c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951408"/>
            <a:ext cx="4532312" cy="2549426"/>
          </a:xfrm>
          <a:prstGeom prst="rect">
            <a:avLst/>
          </a:prstGeom>
          <a:noFill/>
        </p:spPr>
      </p:pic>
    </p:spTree>
  </p:cSld>
  <p:clrMapOvr>
    <a:masterClrMapping/>
  </p:clrMapOvr>
  <p:transition advTm="3547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3813"/>
            <a:ext cx="9753600" cy="690562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928794" y="571480"/>
            <a:ext cx="56436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День Матери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ASUS\Desktop\6bd1aaf4-f8ab-4f47-8fdf-de9d5705cee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571612"/>
            <a:ext cx="4063986" cy="2285992"/>
          </a:xfrm>
          <a:prstGeom prst="rect">
            <a:avLst/>
          </a:prstGeom>
          <a:noFill/>
        </p:spPr>
      </p:pic>
      <p:pic>
        <p:nvPicPr>
          <p:cNvPr id="7171" name="Picture 3" descr="C:\Users\ASUS\Desktop\de528571-2352-489b-92a5-d7d5f7ed369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3929066"/>
            <a:ext cx="4571989" cy="2571744"/>
          </a:xfrm>
          <a:prstGeom prst="rect">
            <a:avLst/>
          </a:prstGeom>
          <a:noFill/>
        </p:spPr>
      </p:pic>
      <p:pic>
        <p:nvPicPr>
          <p:cNvPr id="7172" name="Picture 4" descr="C:\Users\ASUS\Desktop\2791027c-1194-490f-ab59-3a05adb13e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2" y="1357298"/>
            <a:ext cx="3381345" cy="2536009"/>
          </a:xfrm>
          <a:prstGeom prst="rect">
            <a:avLst/>
          </a:prstGeom>
          <a:noFill/>
        </p:spPr>
      </p:pic>
    </p:spTree>
  </p:cSld>
  <p:clrMapOvr>
    <a:masterClrMapping/>
  </p:clrMapOvr>
  <p:transition advTm="3312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5" y="0"/>
            <a:ext cx="9644129" cy="690562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6000" y="1997839"/>
            <a:ext cx="4572000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1600" b="1" dirty="0" smtClean="0">
                <a:solidFill>
                  <a:schemeClr val="bg2">
                    <a:lumMod val="50000"/>
                  </a:schemeClr>
                </a:solidFill>
              </a:rPr>
            </a:b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785918" y="571480"/>
            <a:ext cx="56436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Новый год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ASUS\Desktop\496aadd9-2b8c-4ec2-a4f5-a9c87fd5b49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357298"/>
            <a:ext cx="3905257" cy="2928942"/>
          </a:xfrm>
          <a:prstGeom prst="rect">
            <a:avLst/>
          </a:prstGeom>
          <a:noFill/>
        </p:spPr>
      </p:pic>
      <p:pic>
        <p:nvPicPr>
          <p:cNvPr id="8195" name="Picture 3" descr="C:\Users\ASUS\Desktop\7a26ffc0-a344-4bd5-be9b-ef8b01c8749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2786058"/>
            <a:ext cx="4643438" cy="3482579"/>
          </a:xfrm>
          <a:prstGeom prst="rect">
            <a:avLst/>
          </a:prstGeom>
          <a:noFill/>
        </p:spPr>
      </p:pic>
    </p:spTree>
  </p:cSld>
  <p:clrMapOvr>
    <a:masterClrMapping/>
  </p:clrMapOvr>
  <p:transition advTm="3469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3813"/>
            <a:ext cx="9753600" cy="690562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928794" y="571480"/>
            <a:ext cx="52149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Калядки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ASUS\Desktop\def51cdb-ede5-46c1-b829-da0a7be4c07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57298"/>
            <a:ext cx="5446305" cy="2459182"/>
          </a:xfrm>
          <a:prstGeom prst="rect">
            <a:avLst/>
          </a:prstGeom>
          <a:noFill/>
        </p:spPr>
      </p:pic>
      <p:pic>
        <p:nvPicPr>
          <p:cNvPr id="9219" name="Picture 3" descr="C:\Users\ASUS\Desktop\cc2bda30-ab70-4508-a02f-d50ff8bdb3d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8992" y="3929066"/>
            <a:ext cx="5379222" cy="2428892"/>
          </a:xfrm>
          <a:prstGeom prst="rect">
            <a:avLst/>
          </a:prstGeom>
          <a:noFill/>
        </p:spPr>
      </p:pic>
    </p:spTree>
  </p:cSld>
  <p:clrMapOvr>
    <a:masterClrMapping/>
  </p:clrMapOvr>
  <p:transition advTm="339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3813"/>
            <a:ext cx="9753600" cy="690562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643042" y="357166"/>
            <a:ext cx="66437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Конкурс « Новогодний шар»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SUS\Desktop\d0043a06-9cc2-48b9-91c7-17e8636e56f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702" y="1571612"/>
            <a:ext cx="3643298" cy="4857731"/>
          </a:xfrm>
          <a:prstGeom prst="rect">
            <a:avLst/>
          </a:prstGeom>
          <a:noFill/>
        </p:spPr>
      </p:pic>
    </p:spTree>
  </p:cSld>
  <p:clrMapOvr>
    <a:masterClrMapping/>
  </p:clrMapOvr>
  <p:transition advTm="3156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3813"/>
            <a:ext cx="9753600" cy="690562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428728" y="571480"/>
            <a:ext cx="66437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Выставка «Зимушка- зима»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C:\Users\ASUS\Desktop\5ce2075b-7f29-4385-9e29-0bc70489daa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500174"/>
            <a:ext cx="6013200" cy="5058605"/>
          </a:xfrm>
          <a:prstGeom prst="rect">
            <a:avLst/>
          </a:prstGeom>
          <a:noFill/>
        </p:spPr>
      </p:pic>
    </p:spTree>
  </p:cSld>
  <p:clrMapOvr>
    <a:masterClrMapping/>
  </p:clrMapOvr>
  <p:transition advTm="3188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3813"/>
            <a:ext cx="9753600" cy="690562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928662" y="357166"/>
            <a:ext cx="7643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Приняли участие в конкурсах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SUS\Desktop\97f4cce1-aa02-4b27-88a2-800c032e03b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1071546"/>
            <a:ext cx="4000496" cy="5629016"/>
          </a:xfrm>
          <a:prstGeom prst="rect">
            <a:avLst/>
          </a:prstGeom>
          <a:noFill/>
        </p:spPr>
      </p:pic>
    </p:spTree>
  </p:cSld>
  <p:clrMapOvr>
    <a:masterClrMapping/>
  </p:clrMapOvr>
  <p:transition advTm="2937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3813"/>
            <a:ext cx="9753600" cy="690562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428728" y="428604"/>
            <a:ext cx="65008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Памятка родителям</a:t>
            </a: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034" y="1571612"/>
            <a:ext cx="800105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МБДОУ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работает с 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7.30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до 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17.30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приводить и забирать ребенка нужно своевременно;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детям 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 18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лет ребенок не отдается, только взрослому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законному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представителю или доверенному лицу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(по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доверенности)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ставить на питание и снимать с питания ребенка необходимо накануне до 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11.00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без питания ребенок в ДОУ не принимается;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по семейным обстоятельствам допускается пропуск до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дней, свыше необходимо предоставить справку о здоровье;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сообщать в ДОУ причину отсутствия ребенка;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приводить ребенка в ДОУ только здоровым - с сыпью, температурой, жидким стулом в детский сад не приводить;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платить за пребывание ребенка в ДОУ 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 10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число текущего месяца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188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3813"/>
            <a:ext cx="9753600" cy="690562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85918" y="714356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500166" y="571480"/>
            <a:ext cx="65008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Памятка родителям</a:t>
            </a: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1500174"/>
            <a:ext cx="828680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Режим дня играет огромное значение для всестороннего развития детей дошкольного возраста. Постоянство режимных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процессов,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их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последовательность и постепенность, а также единство требований к детям со стороны детского сада и семьи поможет вам вырастить ваших детей здоровыми, бодрыми, деятельными и дисциплинированными. </a:t>
            </a:r>
          </a:p>
          <a:p>
            <a:pPr algn="just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Уважаемые родители, просим Вас соблюдать режим дня для Вашего ребенка, чтоб после выхода с выходных, каникул ему не было тяжело вливаться в режим ДОУ!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4281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8766" y="0"/>
            <a:ext cx="9282766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42910" y="714356"/>
            <a:ext cx="79296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Благодарность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596" y="1428736"/>
            <a:ext cx="778674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Выражаю благодарность родителям принимавших активное участие в жизни группы.  Замечательному папе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Кузьмину Андрею Юрьевичу,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сыгравшего деда мороза, Семью Королевых и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Басмановых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построивших замечательную горку на радость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ребятишек.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Благодарность семье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Усковых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Пахнутовых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украшении участка. Благодарна всем родителям за участие в жизни группы.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4937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SUS\Desktop\image_1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3813"/>
            <a:ext cx="9753600" cy="690562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00034" y="785794"/>
            <a:ext cx="81439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8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275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872</TotalTime>
  <Words>954</Words>
  <Application>Microsoft Office PowerPoint</Application>
  <PresentationFormat>Экран (4:3)</PresentationFormat>
  <Paragraphs>106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Слайд 1</vt:lpstr>
      <vt:lpstr>Слайд 2</vt:lpstr>
      <vt:lpstr>Образовательная программа</vt:lpstr>
      <vt:lpstr> Познавательное развитие  - Знакомились с основными цвети (4 основные цвета: красный, зеленый, желтый, синий);  - размеры предметов: большой – маленький, длинный – короткий;  - форма предметов: как мячик,  кубик;  - выделяли и выбирали предмет с заданными свойствами («принести большой красный кубик»);  -знакомились с понятием: много – мало, больше – меньше «Утки большие, а утята маленькие» «Мишек мало, а зайчиков много». - Узнаем и называем овощи и фрукты.    - Называем домашних животных и их детенышей.             </vt:lpstr>
      <vt:lpstr>Познавательное развитие</vt:lpstr>
      <vt:lpstr>Слайд 6</vt:lpstr>
      <vt:lpstr>Слайд 7</vt:lpstr>
      <vt:lpstr>Художественно-эстетическое развитие  </vt:lpstr>
      <vt:lpstr>  </vt:lpstr>
      <vt:lpstr>Физическое развитие </vt:lpstr>
      <vt:lpstr>Социально-коммуникативное развитие</vt:lpstr>
      <vt:lpstr>Социально-коммуникативное развитие</vt:lpstr>
      <vt:lpstr>Слайд 13</vt:lpstr>
      <vt:lpstr>Слайд 14</vt:lpstr>
      <vt:lpstr>Дополнительное образование и услуги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Привет Надежда</dc:creator>
  <cp:lastModifiedBy>Привет Надежда</cp:lastModifiedBy>
  <cp:revision>86</cp:revision>
  <dcterms:created xsi:type="dcterms:W3CDTF">2023-01-15T15:26:18Z</dcterms:created>
  <dcterms:modified xsi:type="dcterms:W3CDTF">2023-01-17T18:36:00Z</dcterms:modified>
</cp:coreProperties>
</file>