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69" r:id="rId4"/>
    <p:sldId id="266" r:id="rId5"/>
    <p:sldId id="267" r:id="rId6"/>
    <p:sldId id="268" r:id="rId7"/>
    <p:sldId id="273" r:id="rId8"/>
    <p:sldId id="272" r:id="rId9"/>
    <p:sldId id="277" r:id="rId10"/>
    <p:sldId id="278" r:id="rId11"/>
    <p:sldId id="279" r:id="rId12"/>
    <p:sldId id="276" r:id="rId13"/>
    <p:sldId id="280" r:id="rId14"/>
    <p:sldId id="274" r:id="rId15"/>
    <p:sldId id="264" r:id="rId16"/>
    <p:sldId id="265" r:id="rId17"/>
    <p:sldId id="275" r:id="rId18"/>
    <p:sldId id="281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3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78" autoAdjust="0"/>
    <p:restoredTop sz="86460" autoAdjust="0"/>
  </p:normalViewPr>
  <p:slideViewPr>
    <p:cSldViewPr>
      <p:cViewPr varScale="1">
        <p:scale>
          <a:sx n="87" d="100"/>
          <a:sy n="87" d="100"/>
        </p:scale>
        <p:origin x="-1483" y="-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6537F-E692-469D-87ED-243D5E6A05D2}" type="datetimeFigureOut">
              <a:rPr lang="ru-RU"/>
              <a:pPr>
                <a:defRPr/>
              </a:pPr>
              <a:t>02.02.2024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C097DC-4DA9-4EE3-86F0-5C97A60283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6B2ABD-9898-4532-AD54-B1F3AFB0AA97}" type="datetimeFigureOut">
              <a:rPr lang="ru-RU"/>
              <a:pPr>
                <a:defRPr/>
              </a:pPr>
              <a:t>02.02.2024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884648-F94E-48FF-9E0E-C4D8598B99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EDC651-4795-431E-A6F8-7D6678484ED8}" type="datetimeFigureOut">
              <a:rPr lang="ru-RU"/>
              <a:pPr>
                <a:defRPr/>
              </a:pPr>
              <a:t>02.02.2024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06470-60E5-46BE-8525-84675D1FB6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05F516-3390-4DA9-ACA1-18542D6A8C8B}" type="datetimeFigureOut">
              <a:rPr lang="ru-RU"/>
              <a:pPr>
                <a:defRPr/>
              </a:pPr>
              <a:t>02.02.2024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A6B563-B158-4229-8519-6686DEDE0C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A5B2D-671B-4EFD-8CCA-F8BEC7BEBADF}" type="datetimeFigureOut">
              <a:rPr lang="ru-RU"/>
              <a:pPr>
                <a:defRPr/>
              </a:pPr>
              <a:t>02.02.2024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64DEF6-A9B5-4AFB-BD31-AA2BB70143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9FD382-A879-4C16-807A-66AD033AC881}" type="datetimeFigureOut">
              <a:rPr lang="ru-RU"/>
              <a:pPr>
                <a:defRPr/>
              </a:pPr>
              <a:t>02.02.2024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0D08E-1922-41F0-8EDE-011FC311DF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20456-C90C-43B3-80AF-0FAEB6EC0AB8}" type="datetimeFigureOut">
              <a:rPr lang="ru-RU"/>
              <a:pPr>
                <a:defRPr/>
              </a:pPr>
              <a:t>02.02.2024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B7F4C-5FD8-450E-A3FB-558ACDCB90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DF12EF-DDBF-4F56-BB25-5D30E7542B52}" type="datetimeFigureOut">
              <a:rPr lang="ru-RU"/>
              <a:pPr>
                <a:defRPr/>
              </a:pPr>
              <a:t>02.02.2024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A232D0-08E7-4BEA-A22C-D288DBAD57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BEBE5-1B2B-4FAF-BC69-FB28EF91002F}" type="datetimeFigureOut">
              <a:rPr lang="ru-RU"/>
              <a:pPr>
                <a:defRPr/>
              </a:pPr>
              <a:t>02.02.2024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97F32F-F2B7-4154-94E1-1796D413D6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19717-CA1F-4322-8C8E-958D7307014E}" type="datetimeFigureOut">
              <a:rPr lang="ru-RU"/>
              <a:pPr>
                <a:defRPr/>
              </a:pPr>
              <a:t>02.02.2024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681987-FBD1-40AF-8B4D-737F7F9372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7F8320-4F6E-4B01-B1D8-7AA947E1C7A5}" type="datetimeFigureOut">
              <a:rPr lang="ru-RU"/>
              <a:pPr>
                <a:defRPr/>
              </a:pPr>
              <a:t>02.02.2024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B0BB25-00AA-4915-B3BE-6B0A95454F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BEF057F-1AE5-44E6-A759-0BD65D1B73AF}" type="datetimeFigureOut">
              <a:rPr lang="ru-RU"/>
              <a:pPr>
                <a:defRPr/>
              </a:pPr>
              <a:t>02.02.2024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B59A173-C5C6-460A-9FA4-9404CDB1D1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3314" name="Picture 2" descr="C:\Users\Admin\OneDrive\Рабочий стол\72e8bca91399c841462a9902f6afa52ef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225" y="30163"/>
            <a:ext cx="9121775" cy="685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4338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0" y="0"/>
            <a:ext cx="9142413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Прямоугольник 2"/>
          <p:cNvSpPr>
            <a:spLocks noChangeArrowheads="1"/>
          </p:cNvSpPr>
          <p:nvPr/>
        </p:nvSpPr>
        <p:spPr bwMode="auto">
          <a:xfrm>
            <a:off x="2214563" y="754063"/>
            <a:ext cx="6480175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«Воспитание детей - это мудрое ограничение.</a:t>
            </a:r>
          </a:p>
          <a:p>
            <a:r>
              <a:rPr lang="ru-RU" sz="2800" b="1"/>
              <a:t>Ребёнок должен понять три вещи: можно,</a:t>
            </a:r>
          </a:p>
          <a:p>
            <a:r>
              <a:rPr lang="ru-RU" sz="2800" b="1"/>
              <a:t>нельзя, надо!»</a:t>
            </a:r>
          </a:p>
          <a:p>
            <a:pPr algn="r"/>
            <a:r>
              <a:rPr lang="ru-RU" sz="2800" b="1"/>
              <a:t> В. А. Сухомлинский.</a:t>
            </a:r>
          </a:p>
        </p:txBody>
      </p:sp>
      <p:pic>
        <p:nvPicPr>
          <p:cNvPr id="14340" name="Picture 3" descr="C:\Users\Admin\OneDrive\Рабочий стол\72e8bca91399c841462a9902f6afa52efc — копия — копия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1325" y="2997200"/>
            <a:ext cx="3743325" cy="349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b="1" smtClean="0"/>
              <a:t>Цель:</a:t>
            </a:r>
          </a:p>
        </p:txBody>
      </p:sp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1547813" y="1196975"/>
            <a:ext cx="6480175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/>
              <a:t> </a:t>
            </a:r>
            <a:r>
              <a:rPr lang="ru-RU" sz="2000"/>
              <a:t>Формирование и совершенствование необходимых навыков самообслуживания, а также умение ухаживать за одеждой, чистить, стирать, поддерживать порядок в шкафах с бельем. Используя все познавательные возможности детей, развивать у них жизненно необходимые навыки, чтобы, став взрослыми, они могли, самостоятельно себя обслуживать, выполнять в быту простую работу, жить по возможности в семье и в трудовом коллективе.</a:t>
            </a:r>
          </a:p>
        </p:txBody>
      </p:sp>
      <p:pic>
        <p:nvPicPr>
          <p:cNvPr id="15364" name="Picture 5" descr="72e8bca91399c841462a9902f6afa52efc — копия — копи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3716338"/>
            <a:ext cx="2938462" cy="274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1113"/>
            <a:ext cx="9142412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b="1" smtClean="0"/>
              <a:t>Задачи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1619250" y="1196975"/>
            <a:ext cx="7199313" cy="3749675"/>
          </a:xfrm>
          <a:prstGeom prst="rect">
            <a:avLst/>
          </a:prstGeom>
          <a:solidFill>
            <a:srgbClr val="FFFFF3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000" dirty="0"/>
              <a:t>1.Развитие умений самообслуживания и самостоятельного жизнеобеспечения, зависимости от окружающих людей.</a:t>
            </a:r>
          </a:p>
          <a:p>
            <a:r>
              <a:rPr lang="ru-RU" sz="2000" dirty="0"/>
              <a:t>2.Развитие всех психических функций и познавательной деятельности детей в процессе обучения и коррекции их недостатков.</a:t>
            </a:r>
          </a:p>
          <a:p>
            <a:r>
              <a:rPr lang="ru-RU" sz="2000" dirty="0"/>
              <a:t>3.Выработка мотивации к труду и совершенствование трудовых навыков, воспитания необходимых установок поведения, личностных качеств. </a:t>
            </a:r>
          </a:p>
          <a:p>
            <a:r>
              <a:rPr lang="ru-RU" sz="2000" dirty="0"/>
              <a:t>4.Повышение эффективности педагогического воздействия на детей с психофизическими недостатками, подготовка к самостоятельной жизни и включение в социальную среду полноправными членами общества</a:t>
            </a:r>
          </a:p>
        </p:txBody>
      </p:sp>
      <p:pic>
        <p:nvPicPr>
          <p:cNvPr id="16388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00788" y="4581525"/>
            <a:ext cx="2225675" cy="207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1113"/>
            <a:ext cx="9142412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1331913" y="0"/>
            <a:ext cx="7354887" cy="1143000"/>
          </a:xfrm>
        </p:spPr>
        <p:txBody>
          <a:bodyPr/>
          <a:lstStyle/>
          <a:p>
            <a:pPr eaLnBrk="1" hangingPunct="1"/>
            <a:r>
              <a:rPr lang="ru-RU" sz="2800" b="1" smtClean="0"/>
              <a:t>Формирование навыков самообслуживания у детей младшего  возраста</a:t>
            </a: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1476375" y="404813"/>
            <a:ext cx="7416800" cy="582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endParaRPr lang="ru-RU">
              <a:latin typeface="Arial" charset="0"/>
            </a:endParaRPr>
          </a:p>
          <a:p>
            <a:pPr algn="ctr"/>
            <a:endParaRPr lang="ru-RU">
              <a:latin typeface="Arial" charset="0"/>
            </a:endParaRPr>
          </a:p>
          <a:p>
            <a:r>
              <a:rPr lang="ru-RU" sz="2000"/>
              <a:t>Самостоятельность – ценное качество, необходимое человеку в</a:t>
            </a:r>
          </a:p>
          <a:p>
            <a:r>
              <a:rPr lang="ru-RU" sz="2000"/>
              <a:t>жизни. Воспитывать его необходимо с раннего детства. По</a:t>
            </a:r>
          </a:p>
          <a:p>
            <a:r>
              <a:rPr lang="ru-RU" sz="2000"/>
              <a:t>своей природе дети активны. Очень часто, особенно в 3</a:t>
            </a:r>
          </a:p>
          <a:p>
            <a:r>
              <a:rPr lang="ru-RU" sz="2000"/>
              <a:t>года, они стремятся выполнять различные действия</a:t>
            </a:r>
          </a:p>
          <a:p>
            <a:r>
              <a:rPr lang="ru-RU" sz="2000"/>
              <a:t>самостоятельно. И нам, взрослым, важно поддержать их в</a:t>
            </a:r>
          </a:p>
          <a:p>
            <a:r>
              <a:rPr lang="ru-RU" sz="2000"/>
              <a:t>этом.</a:t>
            </a:r>
          </a:p>
          <a:p>
            <a:r>
              <a:rPr lang="ru-RU" sz="2000"/>
              <a:t>Как часто каждому из нас в ответ на предложение сделать что-</a:t>
            </a:r>
          </a:p>
          <a:p>
            <a:r>
              <a:rPr lang="ru-RU" sz="2000"/>
              <a:t>то за ребенка или помочь ему в чем-то приходилось</a:t>
            </a:r>
          </a:p>
          <a:p>
            <a:r>
              <a:rPr lang="ru-RU" sz="2000"/>
              <a:t>слышать: “Я сам!”</a:t>
            </a:r>
          </a:p>
          <a:p>
            <a:r>
              <a:rPr lang="ru-RU" sz="2000"/>
              <a:t>И мамы, которые пытаются препятствовать</a:t>
            </a:r>
          </a:p>
          <a:p>
            <a:r>
              <a:rPr lang="ru-RU" sz="2000"/>
              <a:t>самостоятельности ребенка при овладении навыками</a:t>
            </a:r>
          </a:p>
          <a:p>
            <a:r>
              <a:rPr lang="ru-RU" sz="2000"/>
              <a:t>самообслуживания, сохраняют за собой “ключевые позиции”,</a:t>
            </a:r>
          </a:p>
          <a:p>
            <a:r>
              <a:rPr lang="ru-RU" sz="2000"/>
              <a:t>удерживают ребенка в зависимом состоянии, несомненно</a:t>
            </a:r>
          </a:p>
          <a:p>
            <a:r>
              <a:rPr lang="ru-RU" sz="2000"/>
              <a:t>наносят вред своему ребенку.</a:t>
            </a:r>
          </a:p>
          <a:p>
            <a:r>
              <a:rPr lang="ru-RU" sz="2000"/>
              <a:t>Если малыш не отличается сильным характером и бойцовскими</a:t>
            </a:r>
          </a:p>
          <a:p>
            <a:r>
              <a:rPr lang="ru-RU" sz="2000"/>
              <a:t>качествами, он может сдаться и позволит одевать себя</a:t>
            </a:r>
          </a:p>
          <a:p>
            <a:r>
              <a:rPr lang="ru-RU" sz="2000"/>
              <a:t>чуть ли не до школы.</a:t>
            </a: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1403350" y="2320925"/>
            <a:ext cx="7272338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endParaRPr lang="ru-RU">
              <a:latin typeface="Arial" charset="0"/>
            </a:endParaRPr>
          </a:p>
          <a:p>
            <a:pPr algn="ctr"/>
            <a:endParaRPr lang="ru-RU">
              <a:latin typeface="Arial" charset="0"/>
            </a:endParaRPr>
          </a:p>
          <a:p>
            <a:pPr algn="ctr"/>
            <a:endParaRPr lang="ru-RU">
              <a:latin typeface="Arial" charset="0"/>
            </a:endParaRPr>
          </a:p>
          <a:p>
            <a:pPr algn="ctr"/>
            <a:endParaRPr lang="ru-RU">
              <a:latin typeface="Arial" charset="0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8434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1476375" y="798513"/>
            <a:ext cx="7272338" cy="527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000"/>
              <a:t>Как мы уже отметили, готовность и решимость осваивать</a:t>
            </a:r>
          </a:p>
          <a:p>
            <a:r>
              <a:rPr lang="ru-RU" sz="2000"/>
              <a:t>навыки самообслуживания большинство детей</a:t>
            </a:r>
          </a:p>
          <a:p>
            <a:r>
              <a:rPr lang="ru-RU" sz="2000"/>
              <a:t>демонстрируют где-то в возрасте трех лет, в период</a:t>
            </a:r>
          </a:p>
          <a:p>
            <a:r>
              <a:rPr lang="ru-RU" sz="2000"/>
              <a:t>одного из кризисов взросления с доходчивым названием</a:t>
            </a:r>
            <a:endParaRPr lang="ru-RU" sz="2000">
              <a:latin typeface="Arial" charset="0"/>
            </a:endParaRPr>
          </a:p>
          <a:p>
            <a:r>
              <a:rPr lang="ru-RU" sz="2000"/>
              <a:t> “Я</a:t>
            </a:r>
            <a:r>
              <a:rPr lang="ru-RU" sz="2000">
                <a:latin typeface="Arial" charset="0"/>
              </a:rPr>
              <a:t> </a:t>
            </a:r>
            <a:r>
              <a:rPr lang="ru-RU" sz="2000"/>
              <a:t>сам!”. У ребенка появляется устойчивое желание</a:t>
            </a:r>
          </a:p>
          <a:p>
            <a:r>
              <a:rPr lang="ru-RU" sz="2000"/>
              <a:t>самоутвердиться. И подавлять эти порывы ни в коем случае</a:t>
            </a:r>
          </a:p>
          <a:p>
            <a:r>
              <a:rPr lang="ru-RU" sz="2000"/>
              <a:t>нельзя!</a:t>
            </a:r>
          </a:p>
          <a:p>
            <a:r>
              <a:rPr lang="ru-RU" sz="2000"/>
              <a:t>Конечно, пятилетний ребенок выучится быстрее. Но за эти годы</a:t>
            </a:r>
          </a:p>
          <a:p>
            <a:r>
              <a:rPr lang="ru-RU" sz="2000"/>
              <a:t>он может утратить главное – желание учиться. Стимулы</a:t>
            </a:r>
          </a:p>
          <a:p>
            <a:r>
              <a:rPr lang="ru-RU" sz="2000"/>
              <a:t>исчезают, теряются. Ведь трехлетка будет безумно горд,</a:t>
            </a:r>
          </a:p>
          <a:p>
            <a:r>
              <a:rPr lang="ru-RU" sz="2000"/>
              <a:t>когда впервые застегнет сам молнию на куртке.</a:t>
            </a:r>
          </a:p>
          <a:p>
            <a:r>
              <a:rPr lang="ru-RU" sz="2000"/>
              <a:t>Пятилетний же, освоив это мастерство, ничего не</a:t>
            </a:r>
          </a:p>
          <a:p>
            <a:r>
              <a:rPr lang="ru-RU" sz="2000"/>
              <a:t>почувствует. И в самом деле, в пять лет-то чем тут</a:t>
            </a:r>
          </a:p>
          <a:p>
            <a:r>
              <a:rPr lang="ru-RU" sz="2000"/>
              <a:t>гордиться? Это все сверстники давно умеют.</a:t>
            </a:r>
          </a:p>
          <a:p>
            <a:r>
              <a:rPr lang="ru-RU" sz="2000">
                <a:latin typeface="Arial" charset="0"/>
              </a:rPr>
              <a:t>И</a:t>
            </a:r>
            <a:r>
              <a:rPr lang="ru-RU" sz="2000"/>
              <a:t>тог:</a:t>
            </a:r>
            <a:r>
              <a:rPr lang="ru-RU" sz="2000">
                <a:latin typeface="Arial" charset="0"/>
              </a:rPr>
              <a:t> </a:t>
            </a:r>
            <a:r>
              <a:rPr lang="ru-RU" sz="2000"/>
              <a:t>формировать навыки самообслуживания надо вовремя,</a:t>
            </a:r>
          </a:p>
          <a:p>
            <a:r>
              <a:rPr lang="ru-RU" sz="2000"/>
              <a:t>необходимо поощрять стремление ребенка к</a:t>
            </a:r>
          </a:p>
          <a:p>
            <a:r>
              <a:rPr lang="ru-RU" sz="2000"/>
              <a:t>самостоятельности.</a:t>
            </a: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1258888" y="333375"/>
            <a:ext cx="7273925" cy="1079500"/>
          </a:xfrm>
        </p:spPr>
        <p:txBody>
          <a:bodyPr/>
          <a:lstStyle/>
          <a:p>
            <a:pPr eaLnBrk="1" hangingPunct="1"/>
            <a:r>
              <a:rPr lang="ru-RU" sz="4000" b="1" smtClean="0"/>
              <a:t>Алгоритмы самообслуживания</a:t>
            </a:r>
          </a:p>
        </p:txBody>
      </p:sp>
      <p:sp>
        <p:nvSpPr>
          <p:cNvPr id="19459" name="AutoShape 4" descr="892351ec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1946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5963" y="3860800"/>
            <a:ext cx="2881312" cy="268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35600" y="1412875"/>
            <a:ext cx="2862263" cy="214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47813" y="1331913"/>
            <a:ext cx="3132137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47813" y="3789363"/>
            <a:ext cx="3513137" cy="241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-11113"/>
            <a:ext cx="9142412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0483" name="AutoShape 4" descr="img1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Arial" charset="0"/>
            </a:endParaRPr>
          </a:p>
        </p:txBody>
      </p:sp>
      <p:sp>
        <p:nvSpPr>
          <p:cNvPr id="20484" name="AutoShape 5" descr="o5-tp-algoritm-odevaniya-ziney-odezhdy-0-1024x853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20485" name="Picture 7" descr="ba763c07383012e1fe81dff5e5d84b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1913" y="404813"/>
            <a:ext cx="7416800" cy="5976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457200" y="-675456"/>
            <a:ext cx="8229600" cy="1909442"/>
          </a:xfrm>
        </p:spPr>
        <p:txBody>
          <a:bodyPr/>
          <a:lstStyle/>
          <a:p>
            <a:pPr eaLnBrk="1" hangingPunct="1"/>
            <a:r>
              <a:rPr lang="ru-RU" dirty="0" smtClean="0"/>
              <a:t/>
            </a:r>
            <a:br>
              <a:rPr lang="ru-RU" dirty="0" smtClean="0"/>
            </a:br>
            <a:r>
              <a:rPr lang="ru-RU" sz="4000" b="1" dirty="0" smtClean="0"/>
              <a:t>Порядок в шкафчике</a:t>
            </a:r>
          </a:p>
        </p:txBody>
      </p:sp>
      <p:sp>
        <p:nvSpPr>
          <p:cNvPr id="26628" name="AutoShape 4" descr="img1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pic>
        <p:nvPicPr>
          <p:cNvPr id="1026" name="Picture 2" descr="C:\Users\Admin\OneDrive\Рабочий стол\2zC6wj7k4lMVk1rhcPpHdnyaI2gwE_ZFduoS7BAwGEwXLtN84LeDtF9vKvMTxhcHB5NAToMuQtNXKwnU1YB1fE8Q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268760"/>
            <a:ext cx="6068665" cy="5200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7650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AutoShape 4" descr="aEHTlw1g7Tc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sp>
        <p:nvSpPr>
          <p:cNvPr id="27654" name="AutoShape 6" descr="aEHTlw1g7Tc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sp>
        <p:nvSpPr>
          <p:cNvPr id="27656" name="AutoShape 8" descr="img001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pic>
        <p:nvPicPr>
          <p:cNvPr id="2050" name="Picture 2" descr="C:\Users\Admin\OneDrive\Рабочий стол\алгоритм-схема-складывания-вещей-в-шкаф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66800"/>
            <a:ext cx="7393508" cy="52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8674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Users\Admin\OneDrive\Рабочий стол\6-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836712"/>
            <a:ext cx="7423472" cy="5441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4578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4" descr="Obuchayushhie-kartochki-dlya-detej-3-4-let-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350" y="404813"/>
            <a:ext cx="7345363" cy="5876925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>
          <a:xfrm>
            <a:off x="1331640" y="332656"/>
            <a:ext cx="7355160" cy="1368152"/>
          </a:xfrm>
        </p:spPr>
        <p:txBody>
          <a:bodyPr/>
          <a:lstStyle/>
          <a:p>
            <a:pPr eaLnBrk="1" hangingPunct="1"/>
            <a:r>
              <a:rPr lang="ru-RU" sz="4000" b="1" dirty="0" smtClean="0"/>
              <a:t>Алгоритм посещения туалетной комнаты</a:t>
            </a:r>
          </a:p>
        </p:txBody>
      </p:sp>
      <p:pic>
        <p:nvPicPr>
          <p:cNvPr id="4098" name="Picture 2" descr="C:\Users\Admin\OneDrive\Рабочий стол\sH3xzM68wF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365135"/>
            <a:ext cx="6739072" cy="3386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1692275" y="274638"/>
            <a:ext cx="6994525" cy="1143000"/>
          </a:xfrm>
        </p:spPr>
        <p:txBody>
          <a:bodyPr/>
          <a:lstStyle/>
          <a:p>
            <a:pPr eaLnBrk="1" hangingPunct="1"/>
            <a:r>
              <a:rPr lang="ru-RU" sz="3600" b="1" smtClean="0"/>
              <a:t>Правила пользования столовыми приборами</a:t>
            </a:r>
          </a:p>
        </p:txBody>
      </p:sp>
      <p:sp>
        <p:nvSpPr>
          <p:cNvPr id="21507" name="AutoShape 4" descr="3aa3b004bc09afde30f9f6e255adbf678a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21508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47813" y="1412875"/>
            <a:ext cx="6616700" cy="497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6375" y="274638"/>
            <a:ext cx="7210425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/>
              <a:t>Как правильно держать  ложку</a:t>
            </a:r>
            <a:endParaRPr lang="ru-RU" b="1" dirty="0"/>
          </a:p>
        </p:txBody>
      </p:sp>
      <p:pic>
        <p:nvPicPr>
          <p:cNvPr id="22531" name="Picture 2" descr="https://detkisuper.ru/wp-content/uploads/8/4/6/846389a8d3fbaceaf6698dc265d6b9df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47813" y="1196975"/>
            <a:ext cx="6858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8888" y="274638"/>
            <a:ext cx="7427912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/>
              <a:t>Как правильно держать  вилку</a:t>
            </a:r>
            <a:endParaRPr lang="ru-RU" dirty="0"/>
          </a:p>
        </p:txBody>
      </p:sp>
      <p:pic>
        <p:nvPicPr>
          <p:cNvPr id="23555" name="Picture 2" descr="https://fs.znanio.ru/d5af0e/da/cf/812bd94a7d5d35d2d5e52d1cc536848cb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76375" y="1268413"/>
            <a:ext cx="6983413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2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1331913" y="4653136"/>
            <a:ext cx="5544343" cy="1800199"/>
          </a:xfrm>
        </p:spPr>
        <p:txBody>
          <a:bodyPr/>
          <a:lstStyle/>
          <a:p>
            <a:pPr algn="l" eaLnBrk="1" hangingPunct="1"/>
            <a:r>
              <a:rPr lang="ru-RU" sz="1800" b="1" dirty="0">
                <a:solidFill>
                  <a:srgbClr val="CC0000"/>
                </a:solidFill>
              </a:rPr>
              <a:t>Что ж сегодня у нас появилась уверенность в том</a:t>
            </a:r>
            <a:r>
              <a:rPr lang="ru-RU" sz="1800" b="1" dirty="0" smtClean="0">
                <a:solidFill>
                  <a:srgbClr val="CC0000"/>
                </a:solidFill>
              </a:rPr>
              <a:t>,  </a:t>
            </a:r>
            <a:r>
              <a:rPr lang="ru-RU" sz="1800" b="1" dirty="0">
                <a:solidFill>
                  <a:srgbClr val="CC0000"/>
                </a:solidFill>
              </a:rPr>
              <a:t>что мы </a:t>
            </a:r>
            <a:r>
              <a:rPr lang="ru-RU" sz="1800" b="1" dirty="0" smtClean="0">
                <a:solidFill>
                  <a:srgbClr val="CC0000"/>
                </a:solidFill>
              </a:rPr>
              <a:t>можем помочь </a:t>
            </a:r>
            <a:r>
              <a:rPr lang="ru-RU" sz="1800" b="1" dirty="0">
                <a:solidFill>
                  <a:srgbClr val="CC0000"/>
                </a:solidFill>
              </a:rPr>
              <a:t>нашим детям стать более </a:t>
            </a:r>
            <a:r>
              <a:rPr lang="ru-RU" sz="1800" b="1" dirty="0" smtClean="0">
                <a:solidFill>
                  <a:srgbClr val="CC0000"/>
                </a:solidFill>
              </a:rPr>
              <a:t>самостоятельными, уверенными </a:t>
            </a:r>
            <a:r>
              <a:rPr lang="ru-RU" sz="1800" b="1" dirty="0">
                <a:solidFill>
                  <a:srgbClr val="CC0000"/>
                </a:solidFill>
              </a:rPr>
              <a:t>в своих силах.</a:t>
            </a:r>
            <a:endParaRPr lang="ru-RU" sz="1800" b="1" dirty="0" smtClean="0">
              <a:solidFill>
                <a:srgbClr val="CC0000"/>
              </a:solidFill>
            </a:endParaRPr>
          </a:p>
        </p:txBody>
      </p:sp>
      <p:pic>
        <p:nvPicPr>
          <p:cNvPr id="2560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948264" y="4797152"/>
            <a:ext cx="1872208" cy="1745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C:\Users\Admin\OneDrive\Рабочий стол\img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206" y="304274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1331913" y="1700213"/>
            <a:ext cx="7581900" cy="1143000"/>
          </a:xfrm>
        </p:spPr>
        <p:txBody>
          <a:bodyPr/>
          <a:lstStyle/>
          <a:p>
            <a:pPr eaLnBrk="1" hangingPunct="1"/>
            <a:r>
              <a:rPr lang="ru-RU" sz="4800" b="1" smtClean="0">
                <a:solidFill>
                  <a:srgbClr val="CC0000"/>
                </a:solidFill>
              </a:rPr>
              <a:t>СПАСИБО ЗА ВНИМАНИЕ</a:t>
            </a:r>
          </a:p>
        </p:txBody>
      </p:sp>
      <p:pic>
        <p:nvPicPr>
          <p:cNvPr id="2560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43213" y="2852738"/>
            <a:ext cx="4017962" cy="374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26283193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Proposal</Template>
  <TotalTime>449</TotalTime>
  <Words>391</Words>
  <Application>Microsoft Office PowerPoint</Application>
  <PresentationFormat>Экран (4:3)</PresentationFormat>
  <Paragraphs>58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Презентация PowerPoint</vt:lpstr>
      <vt:lpstr>Презентация PowerPoint</vt:lpstr>
      <vt:lpstr>Цель:</vt:lpstr>
      <vt:lpstr>Задачи</vt:lpstr>
      <vt:lpstr>Формирование навыков самообслуживания у детей младшего  возраста</vt:lpstr>
      <vt:lpstr>Презентация PowerPoint</vt:lpstr>
      <vt:lpstr>Алгоритмы самообслуживания</vt:lpstr>
      <vt:lpstr>Презентация PowerPoint</vt:lpstr>
      <vt:lpstr> Порядок в шкафчике</vt:lpstr>
      <vt:lpstr>Презентация PowerPoint</vt:lpstr>
      <vt:lpstr>Презентация PowerPoint</vt:lpstr>
      <vt:lpstr>Презентация PowerPoint</vt:lpstr>
      <vt:lpstr>Алгоритм посещения туалетной комнаты</vt:lpstr>
      <vt:lpstr>Правила пользования столовыми приборами</vt:lpstr>
      <vt:lpstr>Как правильно держать  ложку</vt:lpstr>
      <vt:lpstr>Как правильно держать  вилку</vt:lpstr>
      <vt:lpstr>Что ж сегодня у нас появилась уверенность в том,  что мы можем помочь нашим детям стать более самостоятельными, уверенными в своих силах.</vt:lpstr>
      <vt:lpstr>СПАСИБО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14</cp:revision>
  <dcterms:created xsi:type="dcterms:W3CDTF">2024-01-29T11:10:15Z</dcterms:created>
  <dcterms:modified xsi:type="dcterms:W3CDTF">2024-02-02T11:21:08Z</dcterms:modified>
</cp:coreProperties>
</file>